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sldIdLst>
    <p:sldId id="260" r:id="rId5"/>
  </p:sldIdLst>
  <p:sldSz cx="6858000" cy="9906000" type="A4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4F15"/>
    <a:srgbClr val="0046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328E7E-8E47-4A84-ABF5-2DDDCFDA4CBB}" v="4" dt="2024-06-10T05:47:22.0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3" autoAdjust="0"/>
    <p:restoredTop sz="94660"/>
  </p:normalViewPr>
  <p:slideViewPr>
    <p:cSldViewPr snapToGrid="0">
      <p:cViewPr varScale="1">
        <p:scale>
          <a:sx n="44" d="100"/>
          <a:sy n="44" d="100"/>
        </p:scale>
        <p:origin x="1464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04802D-4BFD-1876-F21A-C84538E8E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4CC9AD2-F609-BF5B-326E-1618C90B1D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ED042C-0095-B0B1-2AEC-0DBEC72ED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60F4-0EDA-4BD6-9C2D-9D80FF70E288}" type="datetimeFigureOut">
              <a:rPr lang="de-CH" smtClean="0"/>
              <a:t>10.06.2024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23F4F9-97D3-B67B-143A-F4A8E6CFC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186A30-05E5-25DC-E436-5993FD574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21889-669E-4050-9492-2DEA1B83A3C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92556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6062A-0FCE-3391-2A46-4FF84CAE2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2E305AA-37CF-1C9D-E261-BC7A5D499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C77F47-9C49-9E82-2780-C38939715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60F4-0EDA-4BD6-9C2D-9D80FF70E288}" type="datetimeFigureOut">
              <a:rPr lang="de-CH" smtClean="0"/>
              <a:t>10.06.2024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9E2F92-EB93-B5DF-F321-F6BEF5DF3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5122CE-67F1-9328-5A88-0F73398EF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21889-669E-4050-9492-2DEA1B83A3C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937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38A7CC6-BF9B-AA62-ED11-B7D2A66E22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6EC3AD2-FDA3-0D70-71B9-239B19617D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D5F6ED-15EE-7256-D81D-5480FDCE5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60F4-0EDA-4BD6-9C2D-9D80FF70E288}" type="datetimeFigureOut">
              <a:rPr lang="de-CH" smtClean="0"/>
              <a:t>10.06.2024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D2177E-ED08-0090-8A9A-13C0A79E8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A7FD53-C24A-E626-8847-DF7AEC2FD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21889-669E-4050-9492-2DEA1B83A3C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1367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A45110-3AE1-13A7-2B08-5B1C06F4D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983400-7ED4-079C-DD5F-04F8E517C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D37778-F5E4-2D26-1090-54BC76BC6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60F4-0EDA-4BD6-9C2D-9D80FF70E288}" type="datetimeFigureOut">
              <a:rPr lang="de-CH" smtClean="0"/>
              <a:t>10.06.2024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1E29D14-B71A-D6F6-3461-102276576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FFAA7F-11FA-C13E-370E-66634FF87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21889-669E-4050-9492-2DEA1B83A3C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46084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FB96F1-DC78-8352-3BEB-B943135FA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D26936A-6F37-C1C8-30CE-515C028F1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D32793-02F1-F296-9660-925380EDC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60F4-0EDA-4BD6-9C2D-9D80FF70E288}" type="datetimeFigureOut">
              <a:rPr lang="de-CH" smtClean="0"/>
              <a:t>10.06.2024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F95F69-794C-DB16-48E3-5B49800BE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FE022F-3877-E208-B59F-EFCB3C517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21889-669E-4050-9492-2DEA1B83A3C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077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16AEF-1DFE-70FD-B822-AFDAB9E99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1A3EBA-ADA8-4703-135F-37800EA9E9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5FCCAC-720A-5002-95E4-2B94AA7D1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0FF3C10-E6DF-2CB7-C02C-B1F038D7B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60F4-0EDA-4BD6-9C2D-9D80FF70E288}" type="datetimeFigureOut">
              <a:rPr lang="de-CH" smtClean="0"/>
              <a:t>10.06.2024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D6672E6-6697-0F57-13AA-B6FDE6320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76DE2C-1BF6-A061-BD11-CF2640B2D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21889-669E-4050-9492-2DEA1B83A3C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908283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A9AF63-EA41-F73E-AA52-F4AA98354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3FC070E-A359-A314-D60F-E2C071FA0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A851CC2-F0BB-F6E6-193A-64D941BC1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ED6CBA0-7551-79EC-F133-1C633C4ADE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B340D8E-DBA1-0814-2949-F0D4801C09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7E2F046-7754-1CAA-75BC-051DAFF7B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60F4-0EDA-4BD6-9C2D-9D80FF70E288}" type="datetimeFigureOut">
              <a:rPr lang="de-CH" smtClean="0"/>
              <a:t>10.06.2024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E1A5DC1-6226-DA07-CB5B-A6B06E92C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E835319-E986-530A-2171-B4E950DAC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21889-669E-4050-9492-2DEA1B83A3C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68930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FDDD88-0B7E-9831-66C1-B159B7371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B05655F-58CB-3289-6BC2-4BFC1F7C4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60F4-0EDA-4BD6-9C2D-9D80FF70E288}" type="datetimeFigureOut">
              <a:rPr lang="de-CH" smtClean="0"/>
              <a:t>10.06.2024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F362E52-B3F0-E2EA-FB37-770A79E84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DA41880-23B0-9FAA-2821-949B19BFB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21889-669E-4050-9492-2DEA1B83A3C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88939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2DF4B31-E337-52C8-4C63-FE0D8B22E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60F4-0EDA-4BD6-9C2D-9D80FF70E288}" type="datetimeFigureOut">
              <a:rPr lang="de-CH" smtClean="0"/>
              <a:t>10.06.2024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E3966DB-F554-1BF7-A9A9-C68DDF71E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AE54534-6510-6C66-4620-018ECFE38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21889-669E-4050-9492-2DEA1B83A3C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509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916985-A29E-B5AD-B9CC-3F6A1F23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6A702C-A9EB-3A77-C48C-9FFE69F7F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DE36221-C114-A57A-4965-8625E23AD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8B17C17-FB94-BCF7-7916-92BD19B43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60F4-0EDA-4BD6-9C2D-9D80FF70E288}" type="datetimeFigureOut">
              <a:rPr lang="de-CH" smtClean="0"/>
              <a:t>10.06.2024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A870F89-F518-2247-DD76-7E96CCECC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954E3C-C324-F7D5-4FFA-C6B0120BE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21889-669E-4050-9492-2DEA1B83A3C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778699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8F5735-AEC7-C88E-E937-CC4B82C66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9FBD996-3231-B491-C70D-BCE822B7E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73AD13D-7374-1ABE-CE8D-33E8E6FE8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87018EF-FA5F-2391-A6B0-BB2EA67F9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360F4-0EDA-4BD6-9C2D-9D80FF70E288}" type="datetimeFigureOut">
              <a:rPr lang="de-CH" smtClean="0"/>
              <a:t>10.06.2024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57BF602-6919-F30C-FF87-B3F079BFF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6F99EC-6E2C-487D-BB08-8B492539D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21889-669E-4050-9492-2DEA1B83A3C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3842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2C669DD-D106-1220-04AA-C16513FC1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EB2193-0F03-BB0A-8B30-F4F38F6B1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A088DE-9EEF-4ECE-EF52-3839D7A0E9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4360F4-0EDA-4BD6-9C2D-9D80FF70E288}" type="datetimeFigureOut">
              <a:rPr lang="de-CH" smtClean="0"/>
              <a:t>10.06.2024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412016-F302-C001-4754-3FBB9631BE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F0AAA5-9DC7-2ED3-A345-B333C7FA0E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821889-669E-4050-9492-2DEA1B83A3C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80202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hyperlink" Target="https://www.internet-abc.de/eltern/spieletipps-lernsoftware/" TargetMode="External"/><Relationship Id="rId5" Type="http://schemas.openxmlformats.org/officeDocument/2006/relationships/image" Target="../media/image4.svg"/><Relationship Id="rId10" Type="http://schemas.openxmlformats.org/officeDocument/2006/relationships/hyperlink" Target="https://www.schau-hin.info/games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uppieren 57">
            <a:extLst>
              <a:ext uri="{FF2B5EF4-FFF2-40B4-BE49-F238E27FC236}">
                <a16:creationId xmlns:a16="http://schemas.microsoft.com/office/drawing/2014/main" id="{747A5D78-AAA5-FE3A-2B93-3C8C60A72642}"/>
              </a:ext>
            </a:extLst>
          </p:cNvPr>
          <p:cNvGrpSpPr/>
          <p:nvPr/>
        </p:nvGrpSpPr>
        <p:grpSpPr>
          <a:xfrm>
            <a:off x="4748981" y="-280199"/>
            <a:ext cx="2625213" cy="2277642"/>
            <a:chOff x="2631363" y="2482560"/>
            <a:chExt cx="3740478" cy="3111494"/>
          </a:xfrm>
          <a:blipFill>
            <a:blip r:embed="rId2"/>
            <a:stretch>
              <a:fillRect/>
            </a:stretch>
          </a:blipFill>
        </p:grpSpPr>
        <p:sp>
          <p:nvSpPr>
            <p:cNvPr id="34" name="Sechseck 33">
              <a:extLst>
                <a:ext uri="{FF2B5EF4-FFF2-40B4-BE49-F238E27FC236}">
                  <a16:creationId xmlns:a16="http://schemas.microsoft.com/office/drawing/2014/main" id="{942DC944-D03F-BD8A-4FD5-A54F277BA29E}"/>
                </a:ext>
              </a:extLst>
            </p:cNvPr>
            <p:cNvSpPr/>
            <p:nvPr/>
          </p:nvSpPr>
          <p:spPr>
            <a:xfrm>
              <a:off x="2636674" y="2882758"/>
              <a:ext cx="869181" cy="749294"/>
            </a:xfrm>
            <a:prstGeom prst="hexagon">
              <a:avLst/>
            </a:prstGeom>
            <a:grpFill/>
            <a:ln w="3492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36" name="Sechseck 35">
              <a:extLst>
                <a:ext uri="{FF2B5EF4-FFF2-40B4-BE49-F238E27FC236}">
                  <a16:creationId xmlns:a16="http://schemas.microsoft.com/office/drawing/2014/main" id="{957C9AA0-ADC1-DAA7-2553-BF2F1B93891F}"/>
                </a:ext>
              </a:extLst>
            </p:cNvPr>
            <p:cNvSpPr/>
            <p:nvPr/>
          </p:nvSpPr>
          <p:spPr>
            <a:xfrm>
              <a:off x="2631363" y="3670158"/>
              <a:ext cx="869181" cy="749294"/>
            </a:xfrm>
            <a:prstGeom prst="hexagon">
              <a:avLst/>
            </a:prstGeom>
            <a:grpFill/>
            <a:ln w="3492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39" name="Sechseck 38">
              <a:extLst>
                <a:ext uri="{FF2B5EF4-FFF2-40B4-BE49-F238E27FC236}">
                  <a16:creationId xmlns:a16="http://schemas.microsoft.com/office/drawing/2014/main" id="{24B89F24-0872-03E5-0ADD-D1737F46B722}"/>
                </a:ext>
              </a:extLst>
            </p:cNvPr>
            <p:cNvSpPr/>
            <p:nvPr/>
          </p:nvSpPr>
          <p:spPr>
            <a:xfrm>
              <a:off x="3351844" y="2489055"/>
              <a:ext cx="869181" cy="749294"/>
            </a:xfrm>
            <a:prstGeom prst="hexagon">
              <a:avLst/>
            </a:prstGeom>
            <a:grpFill/>
            <a:ln w="3492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40" name="Sechseck 39">
              <a:extLst>
                <a:ext uri="{FF2B5EF4-FFF2-40B4-BE49-F238E27FC236}">
                  <a16:creationId xmlns:a16="http://schemas.microsoft.com/office/drawing/2014/main" id="{79E985F1-AA55-F564-128E-0AD6935D5459}"/>
                </a:ext>
              </a:extLst>
            </p:cNvPr>
            <p:cNvSpPr/>
            <p:nvPr/>
          </p:nvSpPr>
          <p:spPr>
            <a:xfrm>
              <a:off x="3351843" y="3276455"/>
              <a:ext cx="869181" cy="749294"/>
            </a:xfrm>
            <a:prstGeom prst="hexagon">
              <a:avLst/>
            </a:prstGeom>
            <a:grpFill/>
            <a:ln w="3492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41" name="Sechseck 40">
              <a:extLst>
                <a:ext uri="{FF2B5EF4-FFF2-40B4-BE49-F238E27FC236}">
                  <a16:creationId xmlns:a16="http://schemas.microsoft.com/office/drawing/2014/main" id="{5D99B322-AB70-C424-431D-01FF79C3E95B}"/>
                </a:ext>
              </a:extLst>
            </p:cNvPr>
            <p:cNvSpPr/>
            <p:nvPr/>
          </p:nvSpPr>
          <p:spPr>
            <a:xfrm>
              <a:off x="3346532" y="4063855"/>
              <a:ext cx="869181" cy="749294"/>
            </a:xfrm>
            <a:prstGeom prst="hexagon">
              <a:avLst/>
            </a:prstGeom>
            <a:grpFill/>
            <a:ln w="3492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45" name="Sechseck 44">
              <a:extLst>
                <a:ext uri="{FF2B5EF4-FFF2-40B4-BE49-F238E27FC236}">
                  <a16:creationId xmlns:a16="http://schemas.microsoft.com/office/drawing/2014/main" id="{EBFEFAFD-7189-CD52-D267-A800AF09CFEF}"/>
                </a:ext>
              </a:extLst>
            </p:cNvPr>
            <p:cNvSpPr/>
            <p:nvPr/>
          </p:nvSpPr>
          <p:spPr>
            <a:xfrm>
              <a:off x="4072323" y="2882755"/>
              <a:ext cx="869181" cy="749294"/>
            </a:xfrm>
            <a:prstGeom prst="hexagon">
              <a:avLst/>
            </a:prstGeom>
            <a:grpFill/>
            <a:ln w="3492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46" name="Sechseck 45">
              <a:extLst>
                <a:ext uri="{FF2B5EF4-FFF2-40B4-BE49-F238E27FC236}">
                  <a16:creationId xmlns:a16="http://schemas.microsoft.com/office/drawing/2014/main" id="{F08C601A-D083-65FF-24C8-9C0E72A1723E}"/>
                </a:ext>
              </a:extLst>
            </p:cNvPr>
            <p:cNvSpPr/>
            <p:nvPr/>
          </p:nvSpPr>
          <p:spPr>
            <a:xfrm>
              <a:off x="4067012" y="3670155"/>
              <a:ext cx="869181" cy="749294"/>
            </a:xfrm>
            <a:prstGeom prst="hexagon">
              <a:avLst/>
            </a:prstGeom>
            <a:grpFill/>
            <a:ln w="3492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47" name="Sechseck 46">
              <a:extLst>
                <a:ext uri="{FF2B5EF4-FFF2-40B4-BE49-F238E27FC236}">
                  <a16:creationId xmlns:a16="http://schemas.microsoft.com/office/drawing/2014/main" id="{36175E66-63FF-5010-1F06-995CB4D3D8F6}"/>
                </a:ext>
              </a:extLst>
            </p:cNvPr>
            <p:cNvSpPr/>
            <p:nvPr/>
          </p:nvSpPr>
          <p:spPr>
            <a:xfrm>
              <a:off x="4067012" y="4457555"/>
              <a:ext cx="869181" cy="749294"/>
            </a:xfrm>
            <a:prstGeom prst="hexagon">
              <a:avLst/>
            </a:prstGeom>
            <a:grpFill/>
            <a:ln w="3492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49" name="Sechseck 48">
              <a:extLst>
                <a:ext uri="{FF2B5EF4-FFF2-40B4-BE49-F238E27FC236}">
                  <a16:creationId xmlns:a16="http://schemas.microsoft.com/office/drawing/2014/main" id="{F9C407AC-0FAD-BEA3-6FF1-F767CCC8B80F}"/>
                </a:ext>
              </a:extLst>
            </p:cNvPr>
            <p:cNvSpPr/>
            <p:nvPr/>
          </p:nvSpPr>
          <p:spPr>
            <a:xfrm>
              <a:off x="4787493" y="2482560"/>
              <a:ext cx="869181" cy="749294"/>
            </a:xfrm>
            <a:prstGeom prst="hexagon">
              <a:avLst/>
            </a:prstGeom>
            <a:grpFill/>
            <a:ln w="3492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50" name="Sechseck 49">
              <a:extLst>
                <a:ext uri="{FF2B5EF4-FFF2-40B4-BE49-F238E27FC236}">
                  <a16:creationId xmlns:a16="http://schemas.microsoft.com/office/drawing/2014/main" id="{1B475104-F8A2-83F3-723C-037A67EC6F4E}"/>
                </a:ext>
              </a:extLst>
            </p:cNvPr>
            <p:cNvSpPr/>
            <p:nvPr/>
          </p:nvSpPr>
          <p:spPr>
            <a:xfrm>
              <a:off x="4787492" y="3269960"/>
              <a:ext cx="869181" cy="749294"/>
            </a:xfrm>
            <a:prstGeom prst="hexagon">
              <a:avLst/>
            </a:prstGeom>
            <a:grpFill/>
            <a:ln w="3492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51" name="Sechseck 50">
              <a:extLst>
                <a:ext uri="{FF2B5EF4-FFF2-40B4-BE49-F238E27FC236}">
                  <a16:creationId xmlns:a16="http://schemas.microsoft.com/office/drawing/2014/main" id="{EA2745F1-35C5-CEC5-4098-1D935A0548BA}"/>
                </a:ext>
              </a:extLst>
            </p:cNvPr>
            <p:cNvSpPr/>
            <p:nvPr/>
          </p:nvSpPr>
          <p:spPr>
            <a:xfrm>
              <a:off x="4782181" y="4057360"/>
              <a:ext cx="869181" cy="749294"/>
            </a:xfrm>
            <a:prstGeom prst="hexagon">
              <a:avLst/>
            </a:prstGeom>
            <a:grpFill/>
            <a:ln w="3492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52" name="Sechseck 51">
              <a:extLst>
                <a:ext uri="{FF2B5EF4-FFF2-40B4-BE49-F238E27FC236}">
                  <a16:creationId xmlns:a16="http://schemas.microsoft.com/office/drawing/2014/main" id="{DBDED755-FD81-A727-51C5-77F67EAD7602}"/>
                </a:ext>
              </a:extLst>
            </p:cNvPr>
            <p:cNvSpPr/>
            <p:nvPr/>
          </p:nvSpPr>
          <p:spPr>
            <a:xfrm>
              <a:off x="4782181" y="4844760"/>
              <a:ext cx="869181" cy="749294"/>
            </a:xfrm>
            <a:prstGeom prst="hexagon">
              <a:avLst/>
            </a:prstGeom>
            <a:grpFill/>
            <a:ln w="3492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55" name="Sechseck 54">
              <a:extLst>
                <a:ext uri="{FF2B5EF4-FFF2-40B4-BE49-F238E27FC236}">
                  <a16:creationId xmlns:a16="http://schemas.microsoft.com/office/drawing/2014/main" id="{FC90A966-132A-EF90-044F-43E2A7B6C9D1}"/>
                </a:ext>
              </a:extLst>
            </p:cNvPr>
            <p:cNvSpPr/>
            <p:nvPr/>
          </p:nvSpPr>
          <p:spPr>
            <a:xfrm>
              <a:off x="5502660" y="2882610"/>
              <a:ext cx="869181" cy="749294"/>
            </a:xfrm>
            <a:prstGeom prst="hexagon">
              <a:avLst/>
            </a:prstGeom>
            <a:grpFill/>
            <a:ln w="3492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56" name="Sechseck 55">
              <a:extLst>
                <a:ext uri="{FF2B5EF4-FFF2-40B4-BE49-F238E27FC236}">
                  <a16:creationId xmlns:a16="http://schemas.microsoft.com/office/drawing/2014/main" id="{E8A7EE3F-78D2-6B46-3189-D685456F8F00}"/>
                </a:ext>
              </a:extLst>
            </p:cNvPr>
            <p:cNvSpPr/>
            <p:nvPr/>
          </p:nvSpPr>
          <p:spPr>
            <a:xfrm>
              <a:off x="5497349" y="3670010"/>
              <a:ext cx="869181" cy="749294"/>
            </a:xfrm>
            <a:prstGeom prst="hexagon">
              <a:avLst/>
            </a:prstGeom>
            <a:grpFill/>
            <a:ln w="3492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57" name="Sechseck 56">
              <a:extLst>
                <a:ext uri="{FF2B5EF4-FFF2-40B4-BE49-F238E27FC236}">
                  <a16:creationId xmlns:a16="http://schemas.microsoft.com/office/drawing/2014/main" id="{5663B7D9-0256-A41B-C7CA-E856F1E84DA6}"/>
                </a:ext>
              </a:extLst>
            </p:cNvPr>
            <p:cNvSpPr/>
            <p:nvPr/>
          </p:nvSpPr>
          <p:spPr>
            <a:xfrm>
              <a:off x="5497349" y="4457410"/>
              <a:ext cx="869181" cy="749294"/>
            </a:xfrm>
            <a:prstGeom prst="hexagon">
              <a:avLst/>
            </a:prstGeom>
            <a:grpFill/>
            <a:ln w="34925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F0869294-07DF-557B-A2E4-B45F849000C4}"/>
              </a:ext>
            </a:extLst>
          </p:cNvPr>
          <p:cNvSpPr txBox="1"/>
          <p:nvPr/>
        </p:nvSpPr>
        <p:spPr>
          <a:xfrm>
            <a:off x="70666" y="0"/>
            <a:ext cx="48029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Gaming: Spiele im Internet</a:t>
            </a:r>
          </a:p>
        </p:txBody>
      </p:sp>
      <p:pic>
        <p:nvPicPr>
          <p:cNvPr id="13" name="Grafik 12" descr="Ein Bild, das Schwarz, Dunkelheit enthält.&#10;&#10;Automatisch generierte Beschreibung">
            <a:extLst>
              <a:ext uri="{FF2B5EF4-FFF2-40B4-BE49-F238E27FC236}">
                <a16:creationId xmlns:a16="http://schemas.microsoft.com/office/drawing/2014/main" id="{83FF3286-E220-FADE-390A-A53E9C09B90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09" t="11606" r="12117" b="14439"/>
          <a:stretch/>
        </p:blipFill>
        <p:spPr>
          <a:xfrm>
            <a:off x="5539278" y="8282102"/>
            <a:ext cx="1654643" cy="1928315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00E6725D-E569-068C-87D6-6DC6EB4F4822}"/>
              </a:ext>
            </a:extLst>
          </p:cNvPr>
          <p:cNvCxnSpPr>
            <a:cxnSpLocks/>
          </p:cNvCxnSpPr>
          <p:nvPr/>
        </p:nvCxnSpPr>
        <p:spPr>
          <a:xfrm>
            <a:off x="172973" y="523220"/>
            <a:ext cx="4576008" cy="0"/>
          </a:xfrm>
          <a:prstGeom prst="line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>
            <a:extLst>
              <a:ext uri="{FF2B5EF4-FFF2-40B4-BE49-F238E27FC236}">
                <a16:creationId xmlns:a16="http://schemas.microsoft.com/office/drawing/2014/main" id="{7F669C55-EB23-275F-8E58-BE3F4A66064A}"/>
              </a:ext>
            </a:extLst>
          </p:cNvPr>
          <p:cNvSpPr txBox="1"/>
          <p:nvPr/>
        </p:nvSpPr>
        <p:spPr>
          <a:xfrm>
            <a:off x="2738818" y="9463842"/>
            <a:ext cx="2864887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801" b="1" dirty="0">
                <a:solidFill>
                  <a:schemeClr val="accent1">
                    <a:lumMod val="75000"/>
                  </a:schemeClr>
                </a:solidFill>
              </a:rPr>
              <a:t>PICTS </a:t>
            </a:r>
            <a:r>
              <a:rPr lang="de-CH" sz="1600" b="1" dirty="0">
                <a:solidFill>
                  <a:schemeClr val="accent1">
                    <a:lumMod val="75000"/>
                  </a:schemeClr>
                </a:solidFill>
              </a:rPr>
              <a:t>Schule</a:t>
            </a:r>
            <a:r>
              <a:rPr lang="de-CH" sz="1801" b="1" dirty="0">
                <a:solidFill>
                  <a:schemeClr val="accent1">
                    <a:lumMod val="75000"/>
                  </a:schemeClr>
                </a:solidFill>
              </a:rPr>
              <a:t> Horgen Juni-24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2AFDB83F-22AE-6B7E-3B26-73124A841EE6}"/>
              </a:ext>
            </a:extLst>
          </p:cNvPr>
          <p:cNvSpPr txBox="1"/>
          <p:nvPr/>
        </p:nvSpPr>
        <p:spPr>
          <a:xfrm>
            <a:off x="70666" y="523220"/>
            <a:ext cx="1422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000" b="1" dirty="0">
                <a:latin typeface="Century Gothic" panose="020B0502020202020204" pitchFamily="34" charset="0"/>
              </a:rPr>
              <a:t>PICTS Tipp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9500B04F-9A0D-5994-80A5-F3B3BB463AA1}"/>
              </a:ext>
            </a:extLst>
          </p:cNvPr>
          <p:cNvSpPr txBox="1"/>
          <p:nvPr/>
        </p:nvSpPr>
        <p:spPr>
          <a:xfrm>
            <a:off x="70666" y="977973"/>
            <a:ext cx="3982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>
                <a:solidFill>
                  <a:srgbClr val="004667"/>
                </a:solidFill>
                <a:latin typeface="Century Gothic" panose="020B0502020202020204" pitchFamily="34" charset="0"/>
              </a:rPr>
              <a:t>Welche Risiken gibt es?</a:t>
            </a:r>
            <a:br>
              <a:rPr lang="de-CH" b="1" dirty="0">
                <a:solidFill>
                  <a:srgbClr val="004667"/>
                </a:solidFill>
                <a:latin typeface="Century Gothic" panose="020B0502020202020204" pitchFamily="34" charset="0"/>
              </a:rPr>
            </a:br>
            <a:r>
              <a:rPr lang="de-CH" b="1" dirty="0">
                <a:solidFill>
                  <a:srgbClr val="004667"/>
                </a:solidFill>
                <a:latin typeface="Century Gothic" panose="020B0502020202020204" pitchFamily="34" charset="0"/>
              </a:rPr>
              <a:t>Wie kann ich mein Kind schützen?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132B931-4AFB-DF31-2B44-AE377EC6A44D}"/>
              </a:ext>
            </a:extLst>
          </p:cNvPr>
          <p:cNvSpPr txBox="1"/>
          <p:nvPr/>
        </p:nvSpPr>
        <p:spPr>
          <a:xfrm>
            <a:off x="781758" y="1752146"/>
            <a:ext cx="614998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Kinder brauchen Spiele. Sie möchten «dabei» sein und dieselben Spiele</a:t>
            </a:r>
          </a:p>
          <a:p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wie ihre Klassenkameraden spielen. Laut James-Studie gamen 64% der Kinder täglich oder mehrmals die Woche. Die Lieblingsspiele sind aktuell </a:t>
            </a:r>
            <a:r>
              <a:rPr lang="de-CH" sz="1200" b="1" dirty="0" err="1">
                <a:solidFill>
                  <a:srgbClr val="004667"/>
                </a:solidFill>
                <a:latin typeface="Century Gothic" panose="020B0502020202020204" pitchFamily="34" charset="0"/>
              </a:rPr>
              <a:t>Fortnite</a:t>
            </a:r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, Minecraft, FIFA und Sims. Spiele sind nicht nur Zeitvertrieb. Sie trainieren Denkvermögen, taktische Fähigkeiten, Reaktion, räumliche Orientierung, Teamfähigkeit,…</a:t>
            </a:r>
          </a:p>
          <a:p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Es gibt verschiedene Spielarten: </a:t>
            </a:r>
            <a:r>
              <a:rPr lang="de-CH" sz="1200" b="1" dirty="0" err="1">
                <a:solidFill>
                  <a:srgbClr val="004667"/>
                </a:solidFill>
                <a:latin typeface="Century Gothic" panose="020B0502020202020204" pitchFamily="34" charset="0"/>
              </a:rPr>
              <a:t>zB</a:t>
            </a:r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 «Shooter», «Battle Royal», «</a:t>
            </a:r>
            <a:r>
              <a:rPr lang="de-CH" sz="1200" b="1" dirty="0" err="1">
                <a:solidFill>
                  <a:srgbClr val="004667"/>
                </a:solidFill>
                <a:latin typeface="Century Gothic" panose="020B0502020202020204" pitchFamily="34" charset="0"/>
              </a:rPr>
              <a:t>Jump’n’run</a:t>
            </a:r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»</a:t>
            </a:r>
          </a:p>
          <a:p>
            <a:endParaRPr lang="de-CH" sz="1200" b="1" dirty="0">
              <a:solidFill>
                <a:srgbClr val="004667"/>
              </a:solidFill>
              <a:latin typeface="Century Gothic" panose="020B0502020202020204" pitchFamily="34" charset="0"/>
            </a:endParaRPr>
          </a:p>
          <a:p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► Sie als Eltern haben die Verantwortung zu entscheiden, was und wie viel </a:t>
            </a:r>
          </a:p>
          <a:p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     Ihre Kinder spielen dürfen.</a:t>
            </a:r>
          </a:p>
          <a:p>
            <a:endParaRPr lang="de-CH" sz="1200" b="1" dirty="0">
              <a:solidFill>
                <a:srgbClr val="004667"/>
              </a:solidFill>
              <a:latin typeface="Century Gothic" panose="020B0502020202020204" pitchFamily="34" charset="0"/>
            </a:endParaRPr>
          </a:p>
          <a:p>
            <a:b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</a:br>
            <a:endParaRPr lang="de-CH" sz="1200" b="1" dirty="0">
              <a:solidFill>
                <a:srgbClr val="004667"/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Grafik 4" descr="Informationen mit einfarbiger Füllung">
            <a:extLst>
              <a:ext uri="{FF2B5EF4-FFF2-40B4-BE49-F238E27FC236}">
                <a16:creationId xmlns:a16="http://schemas.microsoft.com/office/drawing/2014/main" id="{66F758E2-C959-5BBD-291A-BCE2E6B933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739" y="1692292"/>
            <a:ext cx="651221" cy="651221"/>
          </a:xfrm>
          <a:prstGeom prst="rect">
            <a:avLst/>
          </a:prstGeom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90BFFED7-FBA4-B37F-E61F-BFFD0D41A945}"/>
              </a:ext>
            </a:extLst>
          </p:cNvPr>
          <p:cNvCxnSpPr>
            <a:cxnSpLocks/>
          </p:cNvCxnSpPr>
          <p:nvPr/>
        </p:nvCxnSpPr>
        <p:spPr>
          <a:xfrm flipV="1">
            <a:off x="172973" y="1692292"/>
            <a:ext cx="4576008" cy="462"/>
          </a:xfrm>
          <a:prstGeom prst="line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 descr="Warnung mit einfarbiger Füllung">
            <a:extLst>
              <a:ext uri="{FF2B5EF4-FFF2-40B4-BE49-F238E27FC236}">
                <a16:creationId xmlns:a16="http://schemas.microsoft.com/office/drawing/2014/main" id="{C1BAE48F-F048-3704-F2A0-15FB5F0F878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64883" y="3572438"/>
            <a:ext cx="651221" cy="651221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EE906D06-0BE1-95BF-974B-2CFC048409A5}"/>
              </a:ext>
            </a:extLst>
          </p:cNvPr>
          <p:cNvSpPr txBox="1"/>
          <p:nvPr/>
        </p:nvSpPr>
        <p:spPr>
          <a:xfrm>
            <a:off x="801759" y="3781759"/>
            <a:ext cx="5958682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b="1" u="sng" dirty="0">
                <a:solidFill>
                  <a:srgbClr val="004667"/>
                </a:solidFill>
                <a:latin typeface="Century Gothic" panose="020B0502020202020204" pitchFamily="34" charset="0"/>
              </a:rPr>
              <a:t>Gefahren…</a:t>
            </a:r>
            <a:br>
              <a:rPr lang="de-CH" sz="1200" b="1" u="sng" dirty="0">
                <a:solidFill>
                  <a:srgbClr val="004667"/>
                </a:solidFill>
                <a:latin typeface="Century Gothic" panose="020B0502020202020204" pitchFamily="34" charset="0"/>
              </a:rPr>
            </a:br>
            <a:br>
              <a:rPr lang="de-CH" sz="800" b="1" u="sng" dirty="0">
                <a:solidFill>
                  <a:srgbClr val="004667"/>
                </a:solidFill>
                <a:latin typeface="Century Gothic" panose="020B0502020202020204" pitchFamily="34" charset="0"/>
              </a:rPr>
            </a:br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► Chat im Spiel: Anonymität im Netz (Hinter dem Avatar eines jungen </a:t>
            </a:r>
          </a:p>
          <a:p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     Mädchens kann sich auch jemand völlig anderes verbergen)</a:t>
            </a:r>
          </a:p>
          <a:p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► Kinder sind sich der Risiken und Gefahren von Onlinegames nicht bewusst. </a:t>
            </a:r>
            <a:b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</a:br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► Ein Übermass an Medienkonsum kann zu gesundheitlichen Konsequenzen</a:t>
            </a:r>
          </a:p>
          <a:p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     führen (Nervosität, Mangel an Naturerlebnissen und «echten» Kontakten.</a:t>
            </a:r>
          </a:p>
          <a:p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► Suchtfaktor (nicht-mehr-aufhören-können)</a:t>
            </a:r>
          </a:p>
          <a:p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► </a:t>
            </a:r>
            <a:r>
              <a:rPr lang="de-CH" sz="1200" b="1" dirty="0" err="1">
                <a:solidFill>
                  <a:srgbClr val="004667"/>
                </a:solidFill>
                <a:latin typeface="Century Gothic" panose="020B0502020202020204" pitchFamily="34" charset="0"/>
              </a:rPr>
              <a:t>inApp</a:t>
            </a:r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-Käufe (zum Erreichen des nächsten Levels braucht es …)</a:t>
            </a:r>
          </a:p>
          <a:p>
            <a:endParaRPr lang="de-CH" sz="1200" b="1" dirty="0">
              <a:solidFill>
                <a:srgbClr val="004667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5" name="Grafik 14" descr="Pfeil: Leichte Kurve mit einfarbiger Füllung">
            <a:extLst>
              <a:ext uri="{FF2B5EF4-FFF2-40B4-BE49-F238E27FC236}">
                <a16:creationId xmlns:a16="http://schemas.microsoft.com/office/drawing/2014/main" id="{B505F1DB-9EB7-532C-7B73-37B60B1EF27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962" y="5525992"/>
            <a:ext cx="651221" cy="651221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790E7B69-E7DA-C158-B3F7-F0651CF26146}"/>
              </a:ext>
            </a:extLst>
          </p:cNvPr>
          <p:cNvSpPr txBox="1"/>
          <p:nvPr/>
        </p:nvSpPr>
        <p:spPr>
          <a:xfrm>
            <a:off x="816104" y="5662371"/>
            <a:ext cx="5870518" cy="3804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b="1" u="sng" dirty="0">
                <a:solidFill>
                  <a:srgbClr val="004667"/>
                </a:solidFill>
                <a:latin typeface="Century Gothic" panose="020B0502020202020204" pitchFamily="34" charset="0"/>
              </a:rPr>
              <a:t>Wie können die Erwachsenen die Kinder vor den Gefahren schützen?</a:t>
            </a:r>
          </a:p>
          <a:p>
            <a:pPr>
              <a:lnSpc>
                <a:spcPct val="125000"/>
              </a:lnSpc>
            </a:pPr>
            <a:br>
              <a:rPr lang="de-CH" sz="700" b="1" dirty="0">
                <a:solidFill>
                  <a:srgbClr val="004667"/>
                </a:solidFill>
                <a:latin typeface="Century Gothic" panose="020B0502020202020204" pitchFamily="34" charset="0"/>
              </a:rPr>
            </a:br>
            <a:r>
              <a:rPr lang="de-CH" sz="1200" dirty="0"/>
              <a:t>✔️</a:t>
            </a:r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 Interessieren Sie sich dafür, was Ihr Kind spielt. Lassen Sie sich das Spiel </a:t>
            </a:r>
          </a:p>
          <a:p>
            <a:pPr>
              <a:lnSpc>
                <a:spcPct val="125000"/>
              </a:lnSpc>
            </a:pPr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      zeigen und erklären. Probieren Sie das Spiel allenfalls auch mal aus.</a:t>
            </a:r>
          </a:p>
          <a:p>
            <a:pPr>
              <a:lnSpc>
                <a:spcPct val="125000"/>
              </a:lnSpc>
            </a:pPr>
            <a:r>
              <a:rPr lang="de-CH" b="1" dirty="0">
                <a:solidFill>
                  <a:srgbClr val="C04F15"/>
                </a:solidFill>
                <a:latin typeface="Century Gothic" panose="020B0502020202020204" pitchFamily="34" charset="0"/>
              </a:rPr>
              <a:t>! </a:t>
            </a:r>
            <a:r>
              <a:rPr lang="de-CH" b="1" dirty="0">
                <a:solidFill>
                  <a:srgbClr val="FFC000"/>
                </a:solidFill>
                <a:latin typeface="Century Gothic" panose="020B0502020202020204" pitchFamily="34" charset="0"/>
              </a:rPr>
              <a:t> </a:t>
            </a:r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  Achten Sie darauf, mit wem Ihr Kind beim Spielen chattet, schränken Sie </a:t>
            </a:r>
          </a:p>
          <a:p>
            <a:pPr>
              <a:lnSpc>
                <a:spcPct val="125000"/>
              </a:lnSpc>
            </a:pPr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      gegebenenfalls die Chatfunktionen ein.</a:t>
            </a:r>
          </a:p>
          <a:p>
            <a:pPr>
              <a:lnSpc>
                <a:spcPct val="125000"/>
              </a:lnSpc>
            </a:pPr>
            <a:r>
              <a:rPr lang="de-CH" sz="1200" dirty="0"/>
              <a:t>✔️ </a:t>
            </a:r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Stellen Sie sicher, dass Ihr Kind keine persönlichen Daten mit fremden</a:t>
            </a:r>
          </a:p>
          <a:p>
            <a:pPr>
              <a:lnSpc>
                <a:spcPct val="125000"/>
              </a:lnSpc>
            </a:pPr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      Mitspielern teilt. (Name, Wohnort,…)</a:t>
            </a:r>
          </a:p>
          <a:p>
            <a:pPr>
              <a:lnSpc>
                <a:spcPct val="125000"/>
              </a:lnSpc>
            </a:pPr>
            <a:r>
              <a:rPr lang="de-CH" sz="1200" dirty="0"/>
              <a:t>✔️ </a:t>
            </a:r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Machen Sie gemeinsam mit Ihrem Kind Zeiten und Regeln </a:t>
            </a:r>
          </a:p>
          <a:p>
            <a:pPr>
              <a:lnSpc>
                <a:spcPct val="125000"/>
              </a:lnSpc>
            </a:pPr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      fürs Gaming ab</a:t>
            </a:r>
          </a:p>
          <a:p>
            <a:pPr>
              <a:lnSpc>
                <a:spcPct val="125000"/>
              </a:lnSpc>
            </a:pPr>
            <a:r>
              <a:rPr lang="de-CH" sz="1200" dirty="0"/>
              <a:t>✔️</a:t>
            </a:r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 Informieren Sie sich über die empfohlenen Altersfreigaben.</a:t>
            </a:r>
          </a:p>
          <a:p>
            <a:r>
              <a:rPr lang="de-CH" b="1" dirty="0">
                <a:solidFill>
                  <a:srgbClr val="C04F15"/>
                </a:solidFill>
              </a:rPr>
              <a:t>!</a:t>
            </a:r>
            <a:r>
              <a:rPr lang="de-CH" b="1" dirty="0">
                <a:solidFill>
                  <a:srgbClr val="FFC000"/>
                </a:solidFill>
              </a:rPr>
              <a:t>   </a:t>
            </a:r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Achten Sie auf allfällige </a:t>
            </a:r>
            <a:r>
              <a:rPr lang="de-CH" sz="1200" b="1" dirty="0" err="1">
                <a:solidFill>
                  <a:srgbClr val="004667"/>
                </a:solidFill>
                <a:latin typeface="Century Gothic" panose="020B0502020202020204" pitchFamily="34" charset="0"/>
              </a:rPr>
              <a:t>inApp</a:t>
            </a:r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-Käufe bei den Spielen und </a:t>
            </a:r>
          </a:p>
          <a:p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     setzen Sie Grenzen.</a:t>
            </a:r>
          </a:p>
          <a:p>
            <a:b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</a:br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     </a:t>
            </a:r>
            <a:r>
              <a:rPr lang="de-CH" sz="1200" b="1" dirty="0">
                <a:solidFill>
                  <a:srgbClr val="C04F15"/>
                </a:solidFill>
                <a:latin typeface="Century Gothic" panose="020B0502020202020204" pitchFamily="34" charset="0"/>
              </a:rPr>
              <a:t>Weitere Infos: </a:t>
            </a:r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  <a:hlinkClick r:id="rId10"/>
              </a:rPr>
              <a:t>https://www.schau-hin.info/games</a:t>
            </a:r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de-CH" sz="1200" b="1" dirty="0">
                <a:solidFill>
                  <a:srgbClr val="004667"/>
                </a:solidFill>
                <a:latin typeface="Century Gothic" panose="020B0502020202020204" pitchFamily="34" charset="0"/>
                <a:hlinkClick r:id="rId11"/>
              </a:rPr>
              <a:t>https://www.internet-abc.de/eltern/spieletipps-lernsoftware/</a:t>
            </a:r>
            <a:endParaRPr lang="de-CH" sz="1200" b="1" dirty="0">
              <a:solidFill>
                <a:srgbClr val="004667"/>
              </a:solidFill>
              <a:latin typeface="Century Gothic" panose="020B0502020202020204" pitchFamily="34" charset="0"/>
            </a:endParaRPr>
          </a:p>
          <a:p>
            <a:endParaRPr lang="de-CH" sz="1200" b="1" dirty="0">
              <a:solidFill>
                <a:srgbClr val="004667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1627ADB9-15C0-D625-FE26-250796149F7D}"/>
              </a:ext>
            </a:extLst>
          </p:cNvPr>
          <p:cNvSpPr txBox="1"/>
          <p:nvPr/>
        </p:nvSpPr>
        <p:spPr>
          <a:xfrm>
            <a:off x="438072" y="9265597"/>
            <a:ext cx="5118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400" b="1" dirty="0">
                <a:solidFill>
                  <a:schemeClr val="bg1">
                    <a:lumMod val="65000"/>
                  </a:schemeClr>
                </a:solidFill>
              </a:rPr>
              <a:t>Quelle: https://www.jugendundmedien.ch/digitale-medien/games</a:t>
            </a:r>
          </a:p>
        </p:txBody>
      </p:sp>
    </p:spTree>
    <p:extLst>
      <p:ext uri="{BB962C8B-B14F-4D97-AF65-F5344CB8AC3E}">
        <p14:creationId xmlns:p14="http://schemas.microsoft.com/office/powerpoint/2010/main" val="321120419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B5EC194881C1048837EF2070AED992E" ma:contentTypeVersion="12" ma:contentTypeDescription="Ein neues Dokument erstellen." ma:contentTypeScope="" ma:versionID="871a8701d968ecd346cee5d4ed9711b4">
  <xsd:schema xmlns:xsd="http://www.w3.org/2001/XMLSchema" xmlns:xs="http://www.w3.org/2001/XMLSchema" xmlns:p="http://schemas.microsoft.com/office/2006/metadata/properties" xmlns:ns2="89e3dd85-9fdd-406a-bd41-7f97b60ebc2a" xmlns:ns3="9fc44ff7-1ea9-4432-9252-c5f1838395b8" targetNamespace="http://schemas.microsoft.com/office/2006/metadata/properties" ma:root="true" ma:fieldsID="c39aa4c9771be63c233582ad1c038e41" ns2:_="" ns3:_="">
    <xsd:import namespace="89e3dd85-9fdd-406a-bd41-7f97b60ebc2a"/>
    <xsd:import namespace="9fc44ff7-1ea9-4432-9252-c5f1838395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e3dd85-9fdd-406a-bd41-7f97b60ebc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c44ff7-1ea9-4432-9252-c5f1838395b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703F45-A6D8-4EB0-81D8-9B29CA632D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D15320-2775-43B5-9B88-6F817F5BD3E5}">
  <ds:schemaRefs>
    <ds:schemaRef ds:uri="92a196ff-9614-4bdd-b98e-22c538c2ed1b"/>
    <ds:schemaRef ds:uri="http://purl.org/dc/terms/"/>
    <ds:schemaRef ds:uri="http://www.w3.org/XML/1998/namespace"/>
    <ds:schemaRef ds:uri="http://purl.org/dc/dcmitype/"/>
    <ds:schemaRef ds:uri="http://purl.org/dc/elements/1.1/"/>
    <ds:schemaRef ds:uri="286a4376-f21a-4804-b925-24d8ef01a0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9AA9FD8-6F0C-43C6-ABC2-D40B93EB465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367</Words>
  <Application>Microsoft Office PowerPoint</Application>
  <PresentationFormat>A4-Papier (210 x 297 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Century Gothic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Simon Dössegger</dc:creator>
  <cp:lastModifiedBy>Rebecca Berger-Binggeli</cp:lastModifiedBy>
  <cp:revision>4</cp:revision>
  <cp:lastPrinted>2024-06-10T05:43:29Z</cp:lastPrinted>
  <dcterms:created xsi:type="dcterms:W3CDTF">2024-03-25T08:36:39Z</dcterms:created>
  <dcterms:modified xsi:type="dcterms:W3CDTF">2024-06-10T05:48:00Z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0x010100EB5EC194881C1048837EF2070AED992E</vt:lpwstr>
  </property>
  <property fmtid="{D5CDD505-2E9C-101B-9397-08002B2CF9AE}" pid="3" name="MediaServiceImageTags">
    <vt:lpwstr/>
  </property>
</Properties>
</file>